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30"/>
  </p:notesMasterIdLst>
  <p:sldIdLst>
    <p:sldId id="256" r:id="rId2"/>
    <p:sldId id="259" r:id="rId3"/>
    <p:sldId id="258" r:id="rId4"/>
    <p:sldId id="260" r:id="rId5"/>
    <p:sldId id="282" r:id="rId6"/>
    <p:sldId id="261" r:id="rId7"/>
    <p:sldId id="262" r:id="rId8"/>
    <p:sldId id="281" r:id="rId9"/>
    <p:sldId id="263" r:id="rId10"/>
    <p:sldId id="284" r:id="rId11"/>
    <p:sldId id="264" r:id="rId12"/>
    <p:sldId id="283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85" r:id="rId26"/>
    <p:sldId id="277" r:id="rId27"/>
    <p:sldId id="278" r:id="rId28"/>
    <p:sldId id="280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0066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88" autoAdjust="0"/>
    <p:restoredTop sz="51856" autoAdjust="0"/>
  </p:normalViewPr>
  <p:slideViewPr>
    <p:cSldViewPr>
      <p:cViewPr varScale="1">
        <p:scale>
          <a:sx n="58" d="100"/>
          <a:sy n="58" d="100"/>
        </p:scale>
        <p:origin x="-72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4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D98ED7-2983-4C3D-B04D-631658DEE3B7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026960-A90E-4352-B533-B8047231E5C6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708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Я выбираю спорт как альтернативу вредным привычкам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026960-A90E-4352-B533-B8047231E5C6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38983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ru-RU" sz="3600" b="0" kern="1200" dirty="0" smtClean="0">
              <a:ln>
                <a:noFill/>
              </a:ln>
              <a:solidFill>
                <a:schemeClr val="tx2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25 % всех смертей от рака обусловлены курением табака. </a:t>
            </a:r>
          </a:p>
          <a:p>
            <a:r>
              <a:rPr lang="ru-RU" sz="12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Выкуривание хотя бы 1–4 сигарет в день удваивает риск заболеваний сердца. </a:t>
            </a:r>
          </a:p>
          <a:p>
            <a:r>
              <a:rPr lang="ru-RU" sz="12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Вызываемый курением рак легких является одной из основных причин смертности среди мужчин. </a:t>
            </a:r>
          </a:p>
          <a:p>
            <a:r>
              <a:rPr lang="ru-RU" sz="12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50 % смертей от заболеваний сердца среди женщин являются результатом курения. </a:t>
            </a:r>
          </a:p>
          <a:p>
            <a:r>
              <a:rPr lang="ru-RU" sz="12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Даже одноразовое применение кокаина может вызвать смерть. </a:t>
            </a:r>
          </a:p>
          <a:p>
            <a:r>
              <a:rPr lang="ru-RU" sz="12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В каждой дозе марихуаны содержатся неизвестные ядовитые вещества. </a:t>
            </a:r>
          </a:p>
          <a:p>
            <a:r>
              <a:rPr lang="ru-RU" sz="12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Каждый раз, когда человек находится в состоянии наркотического опьянения, происходит разрушение клеток мозга, которые затем не восстанавливаются. </a:t>
            </a:r>
          </a:p>
          <a:p>
            <a:endParaRPr lang="ru-RU" sz="1200" dirty="0" smtClean="0">
              <a:solidFill>
                <a:srgbClr val="FFC000"/>
              </a:solidFill>
            </a:endParaRP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026960-A90E-4352-B533-B8047231E5C6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0361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sz="1200" b="1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 красива и стройна</a:t>
            </a:r>
            <a:br>
              <a:rPr lang="ru-RU" sz="1200" b="1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1200" b="1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Никотином я полна</a:t>
            </a:r>
            <a:br>
              <a:rPr lang="ru-RU" sz="1200" b="1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1200" b="1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Табака во мне не счесть, </a:t>
            </a:r>
            <a:br>
              <a:rPr lang="ru-RU" sz="1200" b="1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1200" b="1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Прикурить желанье есть?</a:t>
            </a:r>
            <a:br>
              <a:rPr lang="ru-RU" sz="1200" b="1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1200" b="1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Если хочешь заболеть,</a:t>
            </a:r>
            <a:br>
              <a:rPr lang="ru-RU" sz="1200" b="1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1200" b="1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И от рака умереть,</a:t>
            </a:r>
            <a:br>
              <a:rPr lang="ru-RU" sz="1200" b="1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1200" b="1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зубов своих лишиться, </a:t>
            </a:r>
            <a:br>
              <a:rPr lang="ru-RU" sz="1200" b="1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1200" b="1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от кашля задушиться ,</a:t>
            </a:r>
            <a:br>
              <a:rPr lang="ru-RU" sz="1200" b="1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1200" b="1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Что ж тогда кури меня</a:t>
            </a:r>
            <a:br>
              <a:rPr lang="ru-RU" sz="1200" b="1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1200" b="1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Мимо жизнь пройдет твоя.</a:t>
            </a:r>
            <a:endParaRPr lang="ru-RU" sz="1100" b="1" dirty="0" smtClean="0">
              <a:ln w="11430">
                <a:solidFill>
                  <a:srgbClr val="C00000"/>
                </a:solidFill>
              </a:ln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026960-A90E-4352-B533-B8047231E5C6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79610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ru-RU" sz="2800" b="0" kern="1200" dirty="0" smtClean="0">
              <a:ln>
                <a:noFill/>
              </a:ln>
              <a:solidFill>
                <a:schemeClr val="tx2"/>
              </a:solidFill>
              <a:effectLst/>
              <a:latin typeface="+mn-lt"/>
              <a:ea typeface="+mn-ea"/>
              <a:cs typeface="+mn-cs"/>
            </a:endParaRPr>
          </a:p>
          <a:p>
            <a:pPr>
              <a:spcBef>
                <a:spcPct val="0"/>
              </a:spcBef>
            </a:pPr>
            <a:r>
              <a:rPr lang="ru-RU" sz="1200" dirty="0" smtClean="0">
                <a:solidFill>
                  <a:srgbClr val="FFC000"/>
                </a:solidFill>
              </a:rPr>
              <a:t>Употребление алкоголя в смеси с определенными наркотиками может привести к смертельному исходу. </a:t>
            </a:r>
          </a:p>
          <a:p>
            <a:pPr>
              <a:spcBef>
                <a:spcPct val="0"/>
              </a:spcBef>
            </a:pPr>
            <a:r>
              <a:rPr lang="ru-RU" sz="1200" dirty="0" smtClean="0">
                <a:solidFill>
                  <a:srgbClr val="FFC000"/>
                </a:solidFill>
              </a:rPr>
              <a:t> Алкоголь отравляет печень и может вызвать омертвение тканей (после чего они не восстанавливаются).</a:t>
            </a:r>
          </a:p>
          <a:p>
            <a:pPr>
              <a:spcBef>
                <a:spcPct val="0"/>
              </a:spcBef>
            </a:pPr>
            <a:r>
              <a:rPr lang="ru-RU" sz="1200" dirty="0" smtClean="0">
                <a:solidFill>
                  <a:srgbClr val="FFC000"/>
                </a:solidFill>
              </a:rPr>
              <a:t>Подросток может стать алкоголиком от пива. </a:t>
            </a:r>
          </a:p>
          <a:p>
            <a:pPr>
              <a:spcBef>
                <a:spcPct val="0"/>
              </a:spcBef>
            </a:pPr>
            <a:r>
              <a:rPr lang="ru-RU" sz="1200" dirty="0" smtClean="0">
                <a:solidFill>
                  <a:srgbClr val="FFC000"/>
                </a:solidFill>
              </a:rPr>
              <a:t>Многие алкоголики начинают пить до 20-летнего возраста. </a:t>
            </a:r>
          </a:p>
          <a:p>
            <a:pPr>
              <a:spcBef>
                <a:spcPct val="0"/>
              </a:spcBef>
            </a:pPr>
            <a:r>
              <a:rPr lang="ru-RU" sz="1200" dirty="0" smtClean="0">
                <a:solidFill>
                  <a:srgbClr val="FFC000"/>
                </a:solidFill>
              </a:rPr>
              <a:t> Беременные женщины не должны пить и курить, поскольку исследования показали, что алкоголь  и никотин способны повредить еще не родившемуся ребенку и иногда даже может вызвать у него умственную отсталость.</a:t>
            </a:r>
          </a:p>
          <a:p>
            <a:endParaRPr lang="ru-RU" dirty="0" smtClean="0"/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026960-A90E-4352-B533-B8047231E5C6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2572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>
                <a:solidFill>
                  <a:srgbClr val="FF0000"/>
                </a:solidFill>
              </a:rPr>
              <a:t>Более вредная привычка-</a:t>
            </a:r>
            <a:endParaRPr lang="ru-RU" sz="1100" dirty="0" smtClean="0"/>
          </a:p>
          <a:p>
            <a:r>
              <a:rPr lang="ru-RU" sz="12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Распитие спиртных напитков</a:t>
            </a:r>
          </a:p>
          <a:p>
            <a:endParaRPr lang="ru-RU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026960-A90E-4352-B533-B8047231E5C6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39001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sz="1200" b="1" spc="5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Результатом алкоголизма является деградация личности. У хронических алкоголиков не остается ни одного нормально функционирующего внутреннего органа.</a:t>
            </a:r>
            <a:endParaRPr lang="ru-RU" sz="1100" b="1" spc="50" dirty="0" smtClean="0">
              <a:ln w="11430"/>
              <a:solidFill>
                <a:schemeClr val="accent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026960-A90E-4352-B533-B8047231E5C6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2086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Жизнь наркомана коротка. С момента приёма первой дозы до смертельного исхода проходит не более 10 лет.</a:t>
            </a:r>
            <a:r>
              <a:rPr lang="ru-RU" sz="2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200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ru-RU" sz="1800" b="1" dirty="0" smtClean="0">
                <a:ln w="50800"/>
                <a:solidFill>
                  <a:srgbClr val="FF0000"/>
                </a:solidFill>
              </a:rPr>
              <a:t>Употребление наркотических средств</a:t>
            </a:r>
            <a:endParaRPr lang="ru-RU" sz="1600" b="1" dirty="0" smtClean="0">
              <a:ln w="50800"/>
              <a:solidFill>
                <a:srgbClr val="FF0000"/>
              </a:solidFill>
            </a:endParaRP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026960-A90E-4352-B533-B8047231E5C6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57134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3600" i="1" dirty="0" smtClean="0">
                <a:solidFill>
                  <a:srgbClr val="C00000"/>
                </a:solidFill>
              </a:rPr>
              <a:t>Ещё несколько вредных привычек:</a:t>
            </a:r>
            <a:endParaRPr lang="ru-RU" sz="3600" dirty="0" smtClean="0"/>
          </a:p>
          <a:p>
            <a:r>
              <a:rPr lang="en-US" sz="1200" spc="50" dirty="0" smtClean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200" kern="1200" spc="50" dirty="0" smtClean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Вести малоподвижный образ жизни;</a:t>
            </a:r>
          </a:p>
          <a:p>
            <a:r>
              <a:rPr lang="ru-RU" sz="1200" kern="1200" spc="50" dirty="0" smtClean="0">
                <a:ln w="11430"/>
                <a:solidFill>
                  <a:srgbClr val="FF0000"/>
                </a:solidFill>
                <a:latin typeface="+mn-lt"/>
                <a:ea typeface="+mn-ea"/>
                <a:cs typeface="+mn-cs"/>
              </a:rPr>
              <a:t>Смотреть много часов телевизор (сидеть за компьютером, играть в компьютерные игры);</a:t>
            </a:r>
          </a:p>
          <a:p>
            <a:r>
              <a:rPr lang="ru-RU" sz="1200" kern="1200" spc="50" dirty="0" smtClean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Переедать;</a:t>
            </a:r>
          </a:p>
          <a:p>
            <a:r>
              <a:rPr lang="ru-RU" sz="1200" kern="1200" spc="50" dirty="0" smtClean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Недоедать (увлекаться диетами);</a:t>
            </a:r>
          </a:p>
          <a:p>
            <a:r>
              <a:rPr lang="ru-RU" sz="1200" kern="1200" spc="50" dirty="0" smtClean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Грызть ногти;</a:t>
            </a:r>
          </a:p>
          <a:p>
            <a:r>
              <a:rPr lang="ru-RU" sz="1200" kern="1200" spc="50" dirty="0" smtClean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Опаздывать;</a:t>
            </a:r>
          </a:p>
          <a:p>
            <a:r>
              <a:rPr lang="ru-RU" sz="1200" kern="1200" spc="50" dirty="0" smtClean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Использовать в речи слова-паразиты;</a:t>
            </a:r>
          </a:p>
          <a:p>
            <a:r>
              <a:rPr lang="ru-RU" sz="1200" kern="1200" spc="50" dirty="0" smtClean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Поздно ложиться спать и т. д.</a:t>
            </a:r>
          </a:p>
          <a:p>
            <a:endParaRPr lang="ru-RU" sz="800" b="1" spc="50" dirty="0" smtClean="0">
              <a:ln w="11430"/>
              <a:solidFill>
                <a:srgbClr val="FF0000"/>
              </a:solidFill>
            </a:endParaRPr>
          </a:p>
          <a:p>
            <a:endParaRPr lang="ru-RU" b="1" spc="50" dirty="0" smtClean="0">
              <a:ln w="11430"/>
              <a:solidFill>
                <a:srgbClr val="FF0000"/>
              </a:solidFill>
            </a:endParaRP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026960-A90E-4352-B533-B8047231E5C6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1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Когда зарождается новая жизнь</a:t>
            </a:r>
            <a:br>
              <a:rPr lang="ru-RU" sz="1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1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Задумайся дальше какой она будет.</a:t>
            </a:r>
            <a:br>
              <a:rPr lang="ru-RU" sz="1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1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Ведь много соблазнов увидишь ты в ней, которые сразу тебя и погубят.</a:t>
            </a:r>
            <a:br>
              <a:rPr lang="ru-RU" sz="1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1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Сигареты, мак, алкоголь, </a:t>
            </a:r>
            <a:br>
              <a:rPr lang="ru-RU" sz="1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1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Героин злейший твой враг,</a:t>
            </a:r>
            <a:br>
              <a:rPr lang="ru-RU" sz="1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1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Но он победим, если ты выберешь правильный путь!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026960-A90E-4352-B533-B8047231E5C6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75975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 выбираю спорт как альтернативу вредным привычкам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026960-A90E-4352-B533-B8047231E5C6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86670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ru-RU" sz="2800" b="0" kern="1200" dirty="0" smtClean="0">
              <a:ln>
                <a:noFill/>
              </a:ln>
              <a:solidFill>
                <a:schemeClr val="tx2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dirty="0" smtClean="0">
                <a:ln/>
                <a:solidFill>
                  <a:schemeClr val="accent3"/>
                </a:solidFill>
              </a:rPr>
              <a:t>Ученые подсчитали, что здоровье человека на 60% зависит от его поведения, на 20%--от здоровья родителей и еще на 20%--от условий жизни. Поэтому необходимо с детства вырабатывать в себе </a:t>
            </a:r>
            <a:r>
              <a:rPr lang="en-US" sz="1200" b="1" dirty="0" smtClean="0">
                <a:ln/>
                <a:solidFill>
                  <a:schemeClr val="accent3"/>
                </a:solidFill>
              </a:rPr>
              <a:t>«</a:t>
            </a:r>
            <a:r>
              <a:rPr lang="ru-RU" sz="1200" b="1" dirty="0" smtClean="0">
                <a:ln/>
                <a:solidFill>
                  <a:schemeClr val="accent3"/>
                </a:solidFill>
              </a:rPr>
              <a:t>здоровые привычки</a:t>
            </a:r>
            <a:r>
              <a:rPr lang="en-US" sz="1200" b="1" dirty="0" smtClean="0">
                <a:ln/>
                <a:solidFill>
                  <a:schemeClr val="accent3"/>
                </a:solidFill>
              </a:rPr>
              <a:t>», </a:t>
            </a:r>
            <a:r>
              <a:rPr lang="ru-RU" sz="1200" b="1" dirty="0" smtClean="0">
                <a:ln/>
                <a:solidFill>
                  <a:schemeClr val="accent3"/>
                </a:solidFill>
              </a:rPr>
              <a:t>чтобы не стать рабом </a:t>
            </a:r>
            <a:r>
              <a:rPr lang="en-US" sz="1200" b="1" dirty="0" smtClean="0">
                <a:ln/>
                <a:solidFill>
                  <a:schemeClr val="accent3"/>
                </a:solidFill>
              </a:rPr>
              <a:t>«</a:t>
            </a:r>
            <a:r>
              <a:rPr lang="ru-RU" sz="1200" b="1" dirty="0" smtClean="0">
                <a:ln/>
                <a:solidFill>
                  <a:schemeClr val="accent3"/>
                </a:solidFill>
              </a:rPr>
              <a:t>вредных привычек</a:t>
            </a:r>
            <a:r>
              <a:rPr lang="en-US" sz="1200" b="1" dirty="0" smtClean="0">
                <a:ln/>
                <a:solidFill>
                  <a:schemeClr val="accent3"/>
                </a:solidFill>
              </a:rPr>
              <a:t>».</a:t>
            </a:r>
            <a:endParaRPr lang="ru-RU" sz="1100" b="1" dirty="0" smtClean="0">
              <a:ln/>
              <a:solidFill>
                <a:schemeClr val="accent3"/>
              </a:solidFill>
            </a:endParaRP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026960-A90E-4352-B533-B8047231E5C6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25673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ru-RU" sz="2000" b="0" kern="1200" dirty="0" smtClean="0">
              <a:ln>
                <a:noFill/>
              </a:ln>
              <a:solidFill>
                <a:schemeClr val="tx2"/>
              </a:solidFill>
              <a:effectLst/>
              <a:latin typeface="+mn-lt"/>
              <a:ea typeface="+mn-ea"/>
              <a:cs typeface="+mn-cs"/>
            </a:endParaRPr>
          </a:p>
          <a:p>
            <a:pPr marL="64008"/>
            <a:r>
              <a:rPr lang="ru-RU" sz="1200" b="1" dirty="0" smtClean="0">
                <a:ln/>
                <a:solidFill>
                  <a:schemeClr val="accent3"/>
                </a:solidFill>
              </a:rPr>
              <a:t>Одно слово </a:t>
            </a:r>
            <a:r>
              <a:rPr lang="en-US" sz="1200" b="1" dirty="0" smtClean="0">
                <a:ln/>
                <a:solidFill>
                  <a:schemeClr val="accent3"/>
                </a:solidFill>
              </a:rPr>
              <a:t>«</a:t>
            </a:r>
            <a:r>
              <a:rPr lang="ru-RU" sz="1200" b="1" dirty="0" smtClean="0">
                <a:ln/>
                <a:solidFill>
                  <a:schemeClr val="accent3"/>
                </a:solidFill>
              </a:rPr>
              <a:t>Здравствуйте!</a:t>
            </a:r>
            <a:r>
              <a:rPr lang="en-US" sz="1200" b="1" dirty="0" smtClean="0">
                <a:ln/>
                <a:solidFill>
                  <a:schemeClr val="accent3"/>
                </a:solidFill>
              </a:rPr>
              <a:t>» </a:t>
            </a:r>
            <a:r>
              <a:rPr lang="ru-RU" sz="1200" b="1" dirty="0" smtClean="0">
                <a:ln/>
                <a:solidFill>
                  <a:schemeClr val="accent3"/>
                </a:solidFill>
              </a:rPr>
              <a:t>заменяет целое предложение </a:t>
            </a:r>
            <a:r>
              <a:rPr lang="en-US" sz="1200" b="1" dirty="0" smtClean="0">
                <a:ln/>
                <a:solidFill>
                  <a:schemeClr val="accent3"/>
                </a:solidFill>
              </a:rPr>
              <a:t>«</a:t>
            </a:r>
            <a:r>
              <a:rPr lang="ru-RU" sz="1200" b="1" dirty="0" smtClean="0">
                <a:ln/>
                <a:solidFill>
                  <a:schemeClr val="accent3"/>
                </a:solidFill>
              </a:rPr>
              <a:t>Желаем здоровья!</a:t>
            </a:r>
            <a:r>
              <a:rPr lang="en-US" sz="1200" b="1" dirty="0" smtClean="0">
                <a:ln/>
                <a:solidFill>
                  <a:schemeClr val="accent3"/>
                </a:solidFill>
              </a:rPr>
              <a:t>».</a:t>
            </a:r>
          </a:p>
          <a:p>
            <a:endParaRPr lang="en-US" sz="1200" b="1" dirty="0" smtClean="0">
              <a:ln/>
              <a:solidFill>
                <a:schemeClr val="accent3"/>
              </a:solidFill>
            </a:endParaRPr>
          </a:p>
          <a:p>
            <a:pPr marL="64008"/>
            <a:r>
              <a:rPr lang="en-US" sz="1200" b="1" dirty="0" smtClean="0">
                <a:ln/>
                <a:solidFill>
                  <a:schemeClr val="accent3"/>
                </a:solidFill>
              </a:rPr>
              <a:t>“</a:t>
            </a:r>
            <a:r>
              <a:rPr lang="ru-RU" sz="1200" b="1" dirty="0" smtClean="0">
                <a:ln/>
                <a:solidFill>
                  <a:schemeClr val="accent3"/>
                </a:solidFill>
              </a:rPr>
              <a:t>Здравствуйте!” - ты скажешь человеку! </a:t>
            </a:r>
          </a:p>
          <a:p>
            <a:pPr marL="64008"/>
            <a:r>
              <a:rPr lang="en-US" sz="1200" b="1" dirty="0" smtClean="0">
                <a:ln/>
                <a:solidFill>
                  <a:schemeClr val="accent3"/>
                </a:solidFill>
              </a:rPr>
              <a:t>“</a:t>
            </a:r>
            <a:r>
              <a:rPr lang="ru-RU" sz="1200" b="1" dirty="0" smtClean="0">
                <a:ln/>
                <a:solidFill>
                  <a:schemeClr val="accent3"/>
                </a:solidFill>
              </a:rPr>
              <a:t>Здравствуйте!” - улыбнется он в ответ. </a:t>
            </a:r>
          </a:p>
          <a:p>
            <a:pPr marL="64008"/>
            <a:r>
              <a:rPr lang="ru-RU" sz="1200" b="1" dirty="0" smtClean="0">
                <a:ln/>
                <a:solidFill>
                  <a:schemeClr val="accent3"/>
                </a:solidFill>
              </a:rPr>
              <a:t>И, наверное, не пойдет в аптеку, </a:t>
            </a:r>
          </a:p>
          <a:p>
            <a:pPr marL="64008"/>
            <a:r>
              <a:rPr lang="ru-RU" sz="1200" b="1" dirty="0" smtClean="0">
                <a:ln/>
                <a:solidFill>
                  <a:schemeClr val="accent3"/>
                </a:solidFill>
              </a:rPr>
              <a:t>И, здоровым будет много лет!</a:t>
            </a:r>
          </a:p>
          <a:p>
            <a:endParaRPr lang="ru-RU" b="1" dirty="0" smtClean="0">
              <a:ln/>
              <a:solidFill>
                <a:schemeClr val="accent3"/>
              </a:solidFill>
            </a:endParaRP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026960-A90E-4352-B533-B8047231E5C6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77928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1200" i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«Ты в ответе за  свою   жизнь!»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026960-A90E-4352-B533-B8047231E5C6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0005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«Мяч - вместо сигареты!»))))</a:t>
            </a:r>
            <a:endParaRPr lang="ru-RU" sz="1100" dirty="0" smtClean="0">
              <a:solidFill>
                <a:schemeClr val="accent4">
                  <a:lumMod val="60000"/>
                  <a:lumOff val="4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026960-A90E-4352-B533-B8047231E5C6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754799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ru-RU" sz="1600" b="0" kern="1200" dirty="0" smtClean="0">
              <a:ln>
                <a:noFill/>
              </a:ln>
              <a:solidFill>
                <a:schemeClr val="tx2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 детства необходимо работать над собой, вырабатывать в себе полезные привычки, которые помогут </a:t>
            </a:r>
          </a:p>
          <a:p>
            <a:r>
              <a:rPr lang="ru-RU" sz="1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добиться успеха, </a:t>
            </a:r>
          </a:p>
          <a:p>
            <a:r>
              <a:rPr lang="ru-RU" sz="1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достичь целей в жизни, быть счастливым. Заниматься спортом, чтобы быть здоровым и сильным.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026960-A90E-4352-B533-B8047231E5C6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4843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ln/>
                <a:solidFill>
                  <a:srgbClr val="FF0000"/>
                </a:solidFill>
                <a:effectLst/>
              </a:rPr>
              <a:t>«</a:t>
            </a:r>
            <a:r>
              <a:rPr lang="ru-RU" sz="1200" dirty="0" smtClean="0">
                <a:ln/>
                <a:solidFill>
                  <a:srgbClr val="FF0000"/>
                </a:solidFill>
                <a:effectLst/>
              </a:rPr>
              <a:t>Если хочешь быть здоров, спортом занимайся</a:t>
            </a:r>
            <a:r>
              <a:rPr lang="en-US" sz="1200" dirty="0" smtClean="0">
                <a:ln/>
                <a:solidFill>
                  <a:srgbClr val="FF0000"/>
                </a:solidFill>
                <a:effectLst/>
              </a:rPr>
              <a:t>» </a:t>
            </a:r>
            <a:endParaRPr lang="ru-RU" dirty="0" smtClean="0">
              <a:ln/>
              <a:solidFill>
                <a:srgbClr val="FF0000"/>
              </a:solidFill>
              <a:effectLst/>
            </a:endParaRP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026960-A90E-4352-B533-B8047231E5C6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965878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Здоровью — да, вредным привычкам — нет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026960-A90E-4352-B533-B8047231E5C6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92429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ru-RU" sz="2000" b="0" kern="1200" dirty="0" smtClean="0">
              <a:ln>
                <a:noFill/>
              </a:ln>
              <a:solidFill>
                <a:schemeClr val="tx2"/>
              </a:solidFill>
              <a:effectLst/>
              <a:latin typeface="+mn-lt"/>
              <a:ea typeface="+mn-ea"/>
              <a:cs typeface="+mn-cs"/>
            </a:endParaRPr>
          </a:p>
          <a:p>
            <a:pPr algn="ctr"/>
            <a:r>
              <a:rPr lang="ru-RU" sz="1200" b="1" dirty="0" smtClean="0">
                <a:solidFill>
                  <a:srgbClr val="FFC000"/>
                </a:solidFill>
              </a:rPr>
              <a:t>Сделай правильный выбор! </a:t>
            </a:r>
            <a:br>
              <a:rPr lang="ru-RU" sz="1200" b="1" dirty="0" smtClean="0">
                <a:solidFill>
                  <a:srgbClr val="FFC000"/>
                </a:solidFill>
              </a:rPr>
            </a:br>
            <a:r>
              <a:rPr lang="ru-RU" sz="1200" b="1" dirty="0" smtClean="0">
                <a:solidFill>
                  <a:srgbClr val="FFC000"/>
                </a:solidFill>
              </a:rPr>
              <a:t>Откажись!</a:t>
            </a:r>
            <a:br>
              <a:rPr lang="ru-RU" sz="1200" b="1" dirty="0" smtClean="0">
                <a:solidFill>
                  <a:srgbClr val="FFC000"/>
                </a:solidFill>
              </a:rPr>
            </a:br>
            <a:r>
              <a:rPr lang="ru-RU" sz="1200" b="1" dirty="0" smtClean="0">
                <a:solidFill>
                  <a:srgbClr val="FFC000"/>
                </a:solidFill>
              </a:rPr>
              <a:t>Ты должен быть здоровым! </a:t>
            </a:r>
            <a:br>
              <a:rPr lang="ru-RU" sz="1200" b="1" dirty="0" smtClean="0">
                <a:solidFill>
                  <a:srgbClr val="FFC000"/>
                </a:solidFill>
              </a:rPr>
            </a:br>
            <a:r>
              <a:rPr lang="ru-RU" sz="1200" b="1" dirty="0" smtClean="0">
                <a:solidFill>
                  <a:srgbClr val="FFC000"/>
                </a:solidFill>
              </a:rPr>
              <a:t>Ты нужен своей стране!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026960-A90E-4352-B533-B8047231E5C6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03711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</a:t>
            </a:r>
            <a:r>
              <a:rPr lang="ru-RU" sz="1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Здоровье в порядке – спасибо зарядке</a:t>
            </a:r>
            <a:r>
              <a:rPr lang="en-US" sz="1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»</a:t>
            </a:r>
            <a:endParaRPr lang="ru-RU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026960-A90E-4352-B533-B8047231E5C6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835591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Мы за здоровый образ жизни и выбираем спорт</a:t>
            </a:r>
            <a:r>
              <a:rPr lang="en-US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026960-A90E-4352-B533-B8047231E5C6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8105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Какие ассоциации у вас вызывает слово </a:t>
            </a:r>
            <a:r>
              <a:rPr lang="en-US" sz="1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</a:t>
            </a:r>
            <a:r>
              <a:rPr lang="ru-RU" sz="1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привычка</a:t>
            </a:r>
            <a:r>
              <a:rPr lang="en-US" sz="1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»?</a:t>
            </a:r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026960-A90E-4352-B533-B8047231E5C6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98925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ru-RU" sz="1600" b="0" kern="1200" dirty="0" smtClean="0">
              <a:ln>
                <a:noFill/>
              </a:ln>
              <a:solidFill>
                <a:schemeClr val="tx2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dirty="0" smtClean="0">
                <a:ln w="50800"/>
                <a:solidFill>
                  <a:schemeClr val="accent3"/>
                </a:solidFill>
              </a:rPr>
              <a:t>Привычка — действие, которое со временем становится автоматическим, неосознанным. Формирование многих привычек начинается в раннем детстве, причем большую роль играет подражание старшим. </a:t>
            </a:r>
            <a:r>
              <a:rPr lang="ru-RU" b="1" dirty="0" smtClean="0">
                <a:ln w="50800"/>
                <a:solidFill>
                  <a:schemeClr val="accent3"/>
                </a:solidFill>
              </a:rPr>
              <a:t/>
            </a:r>
            <a:br>
              <a:rPr lang="ru-RU" b="1" dirty="0" smtClean="0">
                <a:ln w="50800"/>
                <a:solidFill>
                  <a:schemeClr val="accent3"/>
                </a:solidFill>
              </a:rPr>
            </a:br>
            <a:endParaRPr lang="ru-RU" b="1" dirty="0" smtClean="0">
              <a:ln w="50800"/>
              <a:solidFill>
                <a:schemeClr val="accent3"/>
              </a:solidFill>
            </a:endParaRP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026960-A90E-4352-B533-B8047231E5C6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63443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ru-RU" sz="2400" b="0" kern="1200" dirty="0" smtClean="0">
              <a:ln>
                <a:noFill/>
              </a:ln>
              <a:solidFill>
                <a:schemeClr val="tx2"/>
              </a:solidFill>
              <a:effectLst/>
              <a:latin typeface="+mn-lt"/>
              <a:ea typeface="+mn-ea"/>
              <a:cs typeface="+mn-cs"/>
            </a:endParaRPr>
          </a:p>
          <a:p>
            <a:pPr algn="ctr"/>
            <a:r>
              <a:rPr lang="ru-RU" sz="12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Молодежь, от которой зависит процветание нации, растворяет свои мозги и внутренние органы в наркотических порошках и суррогатных напитках.</a:t>
            </a:r>
          </a:p>
          <a:p>
            <a:pPr algn="ctr"/>
            <a:endParaRPr lang="ru-RU" sz="1200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Причины, побуждающие людей прибегать </a:t>
            </a:r>
          </a:p>
          <a:p>
            <a:pPr algn="ctr"/>
            <a:r>
              <a:rPr lang="ru-RU" sz="12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к употреблению наркотических препаратов, алкоголя, никотина могут быть разнообразными – от простого любопытства и подражания до состояния отчаяния, одиночества, безысходности.</a:t>
            </a:r>
          </a:p>
          <a:p>
            <a:endParaRPr lang="ru-RU" dirty="0" smtClean="0"/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026960-A90E-4352-B533-B8047231E5C6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6370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Есть полезные и   вредные привычки…</a:t>
            </a:r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026960-A90E-4352-B533-B8047231E5C6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81633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sz="120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Мы за здоровый </a:t>
            </a:r>
          </a:p>
          <a:p>
            <a:pPr algn="ctr"/>
            <a:r>
              <a:rPr lang="ru-RU" sz="1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образ жизни!!!!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026960-A90E-4352-B533-B8047231E5C6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84962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Умение самостоятельно мыслить и принимать решения, не перекладывая собственной ответственности на других, в современной российской жизни необходимо каждому. Умение делать выбор – большое искусство, которому учатся годами</a:t>
            </a:r>
            <a:endParaRPr lang="ru-RU" sz="1200" dirty="0" smtClean="0">
              <a:solidFill>
                <a:srgbClr val="FFC000"/>
              </a:solidFill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026960-A90E-4352-B533-B8047231E5C6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Вредная привычка, от которой страдает наша дыхательная   система?</a:t>
            </a:r>
          </a:p>
          <a:p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курение</a:t>
            </a:r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026960-A90E-4352-B533-B8047231E5C6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2696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F34E2-7944-4624-861A-4555A8128AC3}" type="datetime1">
              <a:rPr lang="ru-RU" smtClean="0"/>
              <a:t>12.05.2015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F162A-569A-47CD-B23C-E354FAB2CD33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2A9B0-212D-4BD8-80D0-1C925F9F17C2}" type="datetime1">
              <a:rPr lang="ru-RU" smtClean="0"/>
              <a:t>12.05.2015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F162A-569A-47CD-B23C-E354FAB2CD33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F167A-4A14-44F9-A80F-D8CB63197EDF}" type="datetime1">
              <a:rPr lang="ru-RU" smtClean="0"/>
              <a:t>12.05.2015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F162A-569A-47CD-B23C-E354FAB2CD33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48DC1-2DA7-4370-BF0F-C4D240DDE92B}" type="datetime1">
              <a:rPr lang="ru-RU" smtClean="0"/>
              <a:t>12.05.2015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F162A-569A-47CD-B23C-E354FAB2CD33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4EB07-3A8E-4AEF-A746-C93016288EBC}" type="datetime1">
              <a:rPr lang="ru-RU" smtClean="0"/>
              <a:t>12.05.2015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F162A-569A-47CD-B23C-E354FAB2CD33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30DF-71F3-4802-87BE-15D4EDFBD3C6}" type="datetime1">
              <a:rPr lang="ru-RU" smtClean="0"/>
              <a:t>12.05.2015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F162A-569A-47CD-B23C-E354FAB2CD33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544D0-1177-47CD-B61C-61A2C63D37F5}" type="datetime1">
              <a:rPr lang="ru-RU" smtClean="0"/>
              <a:t>12.05.2015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F162A-569A-47CD-B23C-E354FAB2CD33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81AD1-A1C0-44A0-83CA-D101BA11F014}" type="datetime1">
              <a:rPr lang="ru-RU" smtClean="0"/>
              <a:t>12.05.2015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F162A-569A-47CD-B23C-E354FAB2CD33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7B826-4CCD-468F-84C9-020FFD28FA43}" type="datetime1">
              <a:rPr lang="ru-RU" smtClean="0"/>
              <a:t>12.05.2015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F162A-569A-47CD-B23C-E354FAB2CD33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90811-8B5D-4245-8150-BAE757855A72}" type="datetime1">
              <a:rPr lang="ru-RU" smtClean="0"/>
              <a:t>12.05.2015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F162A-569A-47CD-B23C-E354FAB2CD33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E712E-C839-4068-9AB3-CABD50CCC201}" type="datetime1">
              <a:rPr lang="ru-RU" smtClean="0"/>
              <a:t>12.05.2015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12F162A-569A-47CD-B23C-E354FAB2CD33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339BC5F-63F6-4F5E-97E5-003C8E9F9BF9}" type="datetime1">
              <a:rPr lang="ru-RU" smtClean="0"/>
              <a:t>12.05.2015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12F162A-569A-47CD-B23C-E354FAB2CD33}" type="slidenum">
              <a:rPr lang="ru-RU" smtClean="0"/>
              <a:pPr/>
              <a:t>‹№›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ransition>
    <p:fade/>
  </p:transition>
  <p:hf sldNum="0" hd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&#1043;&#1077;&#1085;&#1085;&#1072;&#1076;&#1100;&#1077;&#1074;&#1085;&#1072;\&#1056;&#1072;&#1073;&#1086;&#1095;&#1080;&#1081;%20&#1089;&#1090;&#1086;&#1083;\&#1089;&#1087;&#1086;&#1088;&#1090;\saundtrek_forsazh_3_-_gritz_-_my_life_be_like.mp3" TargetMode="Externa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4.png"/><Relationship Id="rId4" Type="http://schemas.openxmlformats.org/officeDocument/2006/relationships/oleObject" Target="../embeddings/oleObject2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3.png"/><Relationship Id="rId4" Type="http://schemas.openxmlformats.org/officeDocument/2006/relationships/oleObject" Target="../embeddings/oleObject3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png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F:\216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014" y="1052736"/>
            <a:ext cx="8075964" cy="5334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5720" y="3357561"/>
            <a:ext cx="8568952" cy="2585323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Я выбираю спорт как альтернативу вредным привычкам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" name="saundtrek_forsazh_3_-_gritz_-_my_life_be_lik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6146" name="Picture 2" descr="http://www.politexcolledg.ru/foto/_DSC7067+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596" y="805965"/>
            <a:ext cx="8280542" cy="5623431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857224" y="2953218"/>
            <a:ext cx="778674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Я выбираю спорт как альтернативу вредным привычкам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1247895"/>
      </p:ext>
    </p:extLst>
  </p:cSld>
  <p:clrMapOvr>
    <a:masterClrMapping/>
  </p:clrMapOvr>
  <p:transition advTm="357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76000" numSld="24" showWhenStopped="0">
                <p:cTn id="16" repeatCount="3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642918"/>
            <a:ext cx="7772400" cy="3571458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25 % всех смертей от рака обусловлены курением табака. </a:t>
            </a:r>
          </a:p>
          <a:p>
            <a:r>
              <a:rPr lang="ru-RU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Выкуривание хотя бы 1–4 сигарет в день удваивает риск заболеваний сердца. </a:t>
            </a:r>
          </a:p>
          <a:p>
            <a:r>
              <a:rPr lang="ru-RU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Вызываемый курением рак легких является одной из основных причин смертности среди мужчин. </a:t>
            </a:r>
          </a:p>
          <a:p>
            <a:r>
              <a:rPr lang="ru-RU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50 % смертей от заболеваний сердца среди женщин являются результатом курения. </a:t>
            </a:r>
          </a:p>
          <a:p>
            <a:r>
              <a:rPr lang="ru-RU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Даже одноразовое применение кокаина может вызвать смерть. </a:t>
            </a:r>
          </a:p>
          <a:p>
            <a:r>
              <a:rPr lang="ru-RU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В каждой дозе марихуаны содержатся неизвестные ядовитые вещества. </a:t>
            </a:r>
          </a:p>
          <a:p>
            <a:r>
              <a:rPr lang="ru-RU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Каждый раз, когда человек находится в состоянии наркотического опьянения, происходит разрушение клеток мозга, которые затем не восстанавливаются. </a:t>
            </a:r>
          </a:p>
          <a:p>
            <a:endParaRPr lang="ru-RU" sz="2000" dirty="0">
              <a:solidFill>
                <a:srgbClr val="FFC000"/>
              </a:solidFill>
            </a:endParaRPr>
          </a:p>
        </p:txBody>
      </p:sp>
      <p:pic>
        <p:nvPicPr>
          <p:cNvPr id="4" name="Picture 9" descr="D:\Documents and Settings\Вика\Рабочий стол\alcohol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5143500"/>
            <a:ext cx="2786063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D:\Documents and Settings\Вика\Рабочий стол\alcohol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39616" y="4714884"/>
            <a:ext cx="2604383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7597875"/>
              </p:ext>
            </p:extLst>
          </p:nvPr>
        </p:nvGraphicFramePr>
        <p:xfrm>
          <a:off x="34889" y="260648"/>
          <a:ext cx="8966974" cy="63371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Изображение" r:id="rId4" imgW="0" imgH="0" progId="StaticMetafile">
                  <p:embed/>
                </p:oleObj>
              </mc:Choice>
              <mc:Fallback>
                <p:oleObj name="Изображение" r:id="rId4" imgW="0" imgH="0" progId="StaticMetafile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889" y="260648"/>
                        <a:ext cx="8966974" cy="633712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332656"/>
            <a:ext cx="7772400" cy="6525344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 красива и стройна</a:t>
            </a:r>
            <a:br>
              <a:rPr lang="ru-RU" sz="4000" b="1" dirty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4000" b="1" dirty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Никотином я полна</a:t>
            </a:r>
            <a:br>
              <a:rPr lang="ru-RU" sz="4000" b="1" dirty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4000" b="1" dirty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Табака во мне не счесть, </a:t>
            </a:r>
            <a:br>
              <a:rPr lang="ru-RU" sz="4000" b="1" dirty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4000" b="1" dirty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Прикурить желанье есть?</a:t>
            </a:r>
            <a:br>
              <a:rPr lang="ru-RU" sz="4000" b="1" dirty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4000" b="1" dirty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Если хочешь заболеть,</a:t>
            </a:r>
            <a:br>
              <a:rPr lang="ru-RU" sz="4000" b="1" dirty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4000" b="1" dirty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И от рака умереть,</a:t>
            </a:r>
            <a:br>
              <a:rPr lang="ru-RU" sz="4000" b="1" dirty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4000" b="1" dirty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зубов своих лишиться, </a:t>
            </a:r>
            <a:br>
              <a:rPr lang="ru-RU" sz="4000" b="1" dirty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4000" b="1" dirty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от кашля задушиться ,</a:t>
            </a:r>
            <a:br>
              <a:rPr lang="ru-RU" sz="4000" b="1" dirty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4000" b="1" dirty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Что ж тогда кури меня</a:t>
            </a:r>
            <a:br>
              <a:rPr lang="ru-RU" sz="4000" b="1" dirty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4000" b="1" dirty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Мимо жизнь пройдет твоя.</a:t>
            </a:r>
            <a:endParaRPr lang="ru-RU" sz="3600" b="1" dirty="0">
              <a:ln w="11430">
                <a:solidFill>
                  <a:srgbClr val="C00000"/>
                </a:solidFill>
              </a:ln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5329891"/>
      </p:ext>
    </p:extLst>
  </p:cSld>
  <p:clrMapOvr>
    <a:masterClrMapping/>
  </p:clrMapOvr>
  <p:transition advTm="870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body" idx="1"/>
          </p:nvPr>
        </p:nvSpPr>
        <p:spPr>
          <a:xfrm>
            <a:off x="530225" y="714375"/>
            <a:ext cx="7772400" cy="3571875"/>
          </a:xfrm>
        </p:spPr>
        <p:txBody>
          <a:bodyPr>
            <a:normAutofit fontScale="85000" lnSpcReduction="10000"/>
          </a:bodyPr>
          <a:lstStyle/>
          <a:p>
            <a:pPr>
              <a:spcBef>
                <a:spcPct val="0"/>
              </a:spcBef>
            </a:pPr>
            <a:r>
              <a:rPr lang="ru-RU" sz="2600" dirty="0" smtClean="0">
                <a:solidFill>
                  <a:srgbClr val="FFC000"/>
                </a:solidFill>
              </a:rPr>
              <a:t>Употребление алкоголя в смеси с определенными наркотиками может привести к смертельному исходу. </a:t>
            </a:r>
          </a:p>
          <a:p>
            <a:pPr>
              <a:spcBef>
                <a:spcPct val="0"/>
              </a:spcBef>
            </a:pPr>
            <a:r>
              <a:rPr lang="ru-RU" sz="2600" dirty="0" smtClean="0">
                <a:solidFill>
                  <a:srgbClr val="FFC000"/>
                </a:solidFill>
              </a:rPr>
              <a:t> Алкоголь отравляет печень и может вызвать омертвение тканей (после чего они не восстанавливаются).</a:t>
            </a:r>
          </a:p>
          <a:p>
            <a:pPr>
              <a:spcBef>
                <a:spcPct val="0"/>
              </a:spcBef>
            </a:pPr>
            <a:r>
              <a:rPr lang="ru-RU" sz="2600" dirty="0" smtClean="0">
                <a:solidFill>
                  <a:srgbClr val="FFC000"/>
                </a:solidFill>
              </a:rPr>
              <a:t>Подросток может стать алкоголиком от пива. </a:t>
            </a:r>
          </a:p>
          <a:p>
            <a:pPr>
              <a:spcBef>
                <a:spcPct val="0"/>
              </a:spcBef>
            </a:pPr>
            <a:r>
              <a:rPr lang="ru-RU" sz="2600" dirty="0" smtClean="0">
                <a:solidFill>
                  <a:srgbClr val="FFC000"/>
                </a:solidFill>
              </a:rPr>
              <a:t>Многие алкоголики начинают пить до 20-летнего возраста. </a:t>
            </a:r>
          </a:p>
          <a:p>
            <a:pPr>
              <a:spcBef>
                <a:spcPct val="0"/>
              </a:spcBef>
            </a:pPr>
            <a:r>
              <a:rPr lang="ru-RU" sz="2600" dirty="0" smtClean="0">
                <a:solidFill>
                  <a:srgbClr val="FFC000"/>
                </a:solidFill>
              </a:rPr>
              <a:t> Беременные женщины не должны пить и курить, поскольку исследования показали, что алкоголь  и никотин способны повредить еще не родившемуся ребенку и иногда даже может вызвать у него умственную отсталость.</a:t>
            </a:r>
          </a:p>
          <a:p>
            <a:endParaRPr lang="ru-RU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3929066"/>
            <a:ext cx="2616459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kto kurit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50" y="3571876"/>
            <a:ext cx="2395977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332656"/>
            <a:ext cx="7772400" cy="2160240"/>
          </a:xfrm>
        </p:spPr>
        <p:txBody>
          <a:bodyPr/>
          <a:lstStyle/>
          <a:p>
            <a:r>
              <a:rPr lang="ru-RU" sz="7200" dirty="0" smtClean="0">
                <a:solidFill>
                  <a:srgbClr val="FF0000"/>
                </a:solidFill>
              </a:rPr>
              <a:t>Более вредная </a:t>
            </a:r>
            <a:r>
              <a:rPr lang="ru-RU" sz="7200" dirty="0">
                <a:solidFill>
                  <a:srgbClr val="FF0000"/>
                </a:solidFill>
              </a:rPr>
              <a:t>привычка-</a:t>
            </a:r>
            <a:endParaRPr lang="ru-RU" sz="6600" dirty="0"/>
          </a:p>
        </p:txBody>
      </p:sp>
      <p:pic>
        <p:nvPicPr>
          <p:cNvPr id="4" name="Picture 2" descr="F:\Картинки\разное\СМЕРТЬ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92896"/>
            <a:ext cx="3507950" cy="36904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95936" y="2492896"/>
            <a:ext cx="4306815" cy="3888432"/>
          </a:xfrm>
        </p:spPr>
        <p:txBody>
          <a:bodyPr>
            <a:normAutofit fontScale="925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7100" b="1" dirty="0">
                <a:ln w="50800"/>
                <a:solidFill>
                  <a:schemeClr val="bg1">
                    <a:shade val="50000"/>
                  </a:schemeClr>
                </a:solidFill>
              </a:rPr>
              <a:t>Распитие спиртных напитков</a:t>
            </a:r>
          </a:p>
          <a:p>
            <a:endParaRPr lang="ru-RU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3459589"/>
      </p:ext>
    </p:extLst>
  </p:cSld>
  <p:clrMapOvr>
    <a:masterClrMapping/>
  </p:clrMapOvr>
  <p:transition advTm="480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8" presetClass="entr" presetSubtype="1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F:\Картинки\разное\Кто умеет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1357298"/>
            <a:ext cx="8175852" cy="5096038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Результатом алкоголизма является деградация личности</a:t>
            </a:r>
            <a:r>
              <a:rPr lang="ru-RU" sz="4800" b="1" spc="5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</a:t>
            </a:r>
            <a:r>
              <a:rPr lang="ru-RU" sz="4800" b="1" spc="50" dirty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 хронических алкоголиков не остается ни одного нормально функционирующего внутреннего органа.</a:t>
            </a:r>
            <a:endParaRPr lang="ru-RU" sz="4400" b="1" spc="50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6081950"/>
      </p:ext>
    </p:extLst>
  </p:cSld>
  <p:clrMapOvr>
    <a:masterClrMapping/>
  </p:clrMapOvr>
  <p:transition advTm="597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F:\р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122" y="2691529"/>
            <a:ext cx="3393774" cy="40133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F:\117009948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5717" y="260648"/>
            <a:ext cx="2088232" cy="30292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16632"/>
            <a:ext cx="6950006" cy="3312368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Жизнь наркомана </a:t>
            </a:r>
            <a:r>
              <a:rPr lang="ru-RU" sz="4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коротка. </a:t>
            </a:r>
            <a:r>
              <a:rPr lang="ru-RU" sz="40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 момента приёма первой дозы до смертельного исхода </a:t>
            </a:r>
            <a:r>
              <a:rPr lang="ru-RU" sz="4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проходит </a:t>
            </a:r>
            <a:r>
              <a:rPr lang="ru-RU" sz="40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 </a:t>
            </a:r>
            <a:r>
              <a:rPr lang="ru-RU" sz="4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более </a:t>
            </a:r>
            <a:r>
              <a:rPr lang="ru-RU" sz="40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 лет.</a:t>
            </a:r>
            <a:r>
              <a:rPr lang="ru-RU" sz="66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66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60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63888" y="3429000"/>
            <a:ext cx="5328592" cy="3168352"/>
          </a:xfrm>
        </p:spPr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5400" b="1" dirty="0">
                <a:ln w="50800"/>
                <a:solidFill>
                  <a:srgbClr val="FF0000"/>
                </a:solidFill>
              </a:rPr>
              <a:t>Употребление наркотических средств</a:t>
            </a:r>
            <a:endParaRPr lang="ru-RU" sz="4800" b="1" dirty="0">
              <a:ln w="50800"/>
              <a:solidFill>
                <a:srgbClr val="FF0000"/>
              </a:solidFill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049206"/>
      </p:ext>
    </p:extLst>
  </p:cSld>
  <p:clrMapOvr>
    <a:masterClrMapping/>
  </p:clrMapOvr>
  <p:transition advTm="833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Картинки\разное\Бедный котик...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7355" y="692696"/>
            <a:ext cx="3024336" cy="24667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7772400" cy="1657368"/>
          </a:xfrm>
        </p:spPr>
        <p:txBody>
          <a:bodyPr/>
          <a:lstStyle/>
          <a:p>
            <a:r>
              <a:rPr lang="ru-RU" sz="6000" i="1" dirty="0">
                <a:solidFill>
                  <a:srgbClr val="C00000"/>
                </a:solidFill>
              </a:rPr>
              <a:t>Ещё несколько вредных привычек:</a:t>
            </a:r>
            <a:endParaRPr lang="ru-RU" sz="6000" dirty="0"/>
          </a:p>
        </p:txBody>
      </p:sp>
      <p:pic>
        <p:nvPicPr>
          <p:cNvPr id="5" name="Picture 3" descr="F:\Картинки\звездыи разные чуваки\254db05f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82" y="2924944"/>
            <a:ext cx="2886000" cy="37174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6121" y="2512174"/>
            <a:ext cx="7700392" cy="4149496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400" spc="50" dirty="0" smtClean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spc="50" dirty="0" smtClean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Вести малоподвижный образ жизни;</a:t>
            </a:r>
          </a:p>
          <a:p>
            <a:r>
              <a:rPr lang="ru-RU" sz="2400" spc="50" dirty="0" smtClean="0">
                <a:ln w="11430"/>
                <a:solidFill>
                  <a:srgbClr val="FF0000"/>
                </a:solidFill>
                <a:latin typeface="+mj-lt"/>
              </a:rPr>
              <a:t>Смотреть много часов телевизор (сидеть за компьютером, играть в компьютерные игры);</a:t>
            </a:r>
          </a:p>
          <a:p>
            <a:r>
              <a:rPr lang="ru-RU" sz="2400" spc="50" dirty="0" smtClean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Переедать;</a:t>
            </a:r>
            <a:endParaRPr lang="ru-RU" sz="2400" spc="50" dirty="0">
              <a:ln w="11430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ru-RU" sz="2400" spc="50" dirty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Недоедать (увлекаться диетами</a:t>
            </a:r>
            <a:r>
              <a:rPr lang="ru-RU" sz="2400" spc="50" dirty="0" smtClean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);</a:t>
            </a:r>
            <a:endParaRPr lang="ru-RU" sz="2400" spc="50" dirty="0">
              <a:ln w="11430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ru-RU" sz="2400" spc="50" dirty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Грызть </a:t>
            </a:r>
            <a:r>
              <a:rPr lang="ru-RU" sz="2400" spc="50" dirty="0" smtClean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ногти;</a:t>
            </a:r>
            <a:endParaRPr lang="ru-RU" sz="2400" spc="50" dirty="0">
              <a:ln w="11430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ru-RU" sz="2400" spc="50" dirty="0" smtClean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Опаздывать;</a:t>
            </a:r>
            <a:endParaRPr lang="ru-RU" sz="2400" spc="50" dirty="0">
              <a:ln w="11430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ru-RU" sz="2400" spc="50" dirty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Использовать в речи </a:t>
            </a:r>
            <a:r>
              <a:rPr lang="ru-RU" sz="2400" spc="50" dirty="0" smtClean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слова-паразиты;</a:t>
            </a:r>
            <a:endParaRPr lang="ru-RU" sz="2400" spc="50" dirty="0">
              <a:ln w="11430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ru-RU" sz="2400" spc="50" dirty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Поздно ложиться спать и </a:t>
            </a:r>
            <a:r>
              <a:rPr lang="ru-RU" sz="2400" spc="50" dirty="0" smtClean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т. д.</a:t>
            </a:r>
            <a:endParaRPr lang="ru-RU" sz="2400" spc="50" dirty="0">
              <a:ln w="11430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ru-RU" sz="1100" b="1" spc="50" dirty="0">
              <a:ln w="11430"/>
              <a:solidFill>
                <a:srgbClr val="FF0000"/>
              </a:solidFill>
            </a:endParaRPr>
          </a:p>
          <a:p>
            <a:endParaRPr lang="ru-RU" b="1" spc="50" dirty="0">
              <a:ln w="11430"/>
              <a:solidFill>
                <a:srgbClr val="FF0000"/>
              </a:solidFill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0734597"/>
      </p:ext>
    </p:extLst>
  </p:cSld>
  <p:clrMapOvr>
    <a:masterClrMapping/>
  </p:clrMapOvr>
  <p:transition advTm="1176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7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3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3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3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9082757"/>
              </p:ext>
            </p:extLst>
          </p:nvPr>
        </p:nvGraphicFramePr>
        <p:xfrm>
          <a:off x="323528" y="2276872"/>
          <a:ext cx="8316020" cy="439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Изображение" r:id="rId4" imgW="0" imgH="0" progId="StaticMetafile">
                  <p:embed/>
                </p:oleObj>
              </mc:Choice>
              <mc:Fallback>
                <p:oleObj name="Изображение" r:id="rId4" imgW="0" imgH="0" progId="StaticMetafile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2276872"/>
                        <a:ext cx="8316020" cy="4392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136904" cy="504056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Когда зарождается новая жизнь</a:t>
            </a:r>
            <a:br>
              <a:rPr lang="ru-RU" sz="40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40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Задумайся дальше какой она будет.</a:t>
            </a:r>
            <a:br>
              <a:rPr lang="ru-RU" sz="40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40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Ведь много соблазнов увидишь ты в ней, </a:t>
            </a:r>
            <a:r>
              <a:rPr lang="ru-RU" sz="4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которые </a:t>
            </a:r>
            <a:r>
              <a:rPr lang="ru-RU" sz="40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сразу тебя и погубят.</a:t>
            </a:r>
            <a:br>
              <a:rPr lang="ru-RU" sz="40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40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Сигареты, мак, алкоголь, </a:t>
            </a:r>
            <a:br>
              <a:rPr lang="ru-RU" sz="40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40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Героин злейший твой враг,</a:t>
            </a:r>
            <a:br>
              <a:rPr lang="ru-RU" sz="40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40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Но он победим, если ты выберешь правильный путь!</a:t>
            </a: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131623"/>
      </p:ext>
    </p:extLst>
  </p:cSld>
  <p:clrMapOvr>
    <a:masterClrMapping/>
  </p:clrMapOvr>
  <p:transition advTm="1040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 выбираю спорт как альтернативу вредным привычкам</a:t>
            </a:r>
            <a:endParaRPr lang="ru-RU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146" name="Picture 2" descr="F:\215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3424" y="2786407"/>
            <a:ext cx="4050704" cy="26756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рита\презентация - Я выбираю спорт как альтернативу вре привычкам\P104007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628800"/>
            <a:ext cx="2304256" cy="38417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F:\SL27158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4202412"/>
            <a:ext cx="3173403" cy="23800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F:\IMG_249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847" y="4202412"/>
            <a:ext cx="3294163" cy="24707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9767275"/>
      </p:ext>
    </p:extLst>
  </p:cSld>
  <p:clrMapOvr>
    <a:masterClrMapping/>
  </p:clrMapOvr>
  <p:transition advTm="547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548680"/>
            <a:ext cx="4032448" cy="6048672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2800" b="1" dirty="0">
                <a:ln/>
                <a:solidFill>
                  <a:schemeClr val="accent3"/>
                </a:solidFill>
              </a:rPr>
              <a:t>Ученые подсчитали, что здоровье человека на 60% зависит от его поведения, на 20%--от здоровья родителей и еще на 20%--от условий жизни. Поэтому необходимо с детства вырабатывать в себе </a:t>
            </a:r>
            <a:r>
              <a:rPr lang="en-US" sz="2800" b="1" dirty="0">
                <a:ln/>
                <a:solidFill>
                  <a:schemeClr val="accent3"/>
                </a:solidFill>
              </a:rPr>
              <a:t>«</a:t>
            </a:r>
            <a:r>
              <a:rPr lang="ru-RU" sz="2800" b="1" dirty="0">
                <a:ln/>
                <a:solidFill>
                  <a:schemeClr val="accent3"/>
                </a:solidFill>
              </a:rPr>
              <a:t>здоровые привычки</a:t>
            </a:r>
            <a:r>
              <a:rPr lang="en-US" sz="2800" b="1" dirty="0">
                <a:ln/>
                <a:solidFill>
                  <a:schemeClr val="accent3"/>
                </a:solidFill>
              </a:rPr>
              <a:t>», </a:t>
            </a:r>
            <a:r>
              <a:rPr lang="ru-RU" sz="2800" b="1" dirty="0">
                <a:ln/>
                <a:solidFill>
                  <a:schemeClr val="accent3"/>
                </a:solidFill>
              </a:rPr>
              <a:t>чтобы не стать рабом </a:t>
            </a:r>
            <a:r>
              <a:rPr lang="en-US" sz="2800" b="1" dirty="0">
                <a:ln/>
                <a:solidFill>
                  <a:schemeClr val="accent3"/>
                </a:solidFill>
              </a:rPr>
              <a:t>«</a:t>
            </a:r>
            <a:r>
              <a:rPr lang="ru-RU" sz="2800" b="1" dirty="0">
                <a:ln/>
                <a:solidFill>
                  <a:schemeClr val="accent3"/>
                </a:solidFill>
              </a:rPr>
              <a:t>вредных привычек</a:t>
            </a:r>
            <a:r>
              <a:rPr lang="en-US" sz="2800" b="1" dirty="0">
                <a:ln/>
                <a:solidFill>
                  <a:schemeClr val="accent3"/>
                </a:solidFill>
              </a:rPr>
              <a:t>».</a:t>
            </a:r>
            <a:endParaRPr lang="ru-RU" sz="2400" b="1" dirty="0">
              <a:ln/>
              <a:solidFill>
                <a:schemeClr val="accent3"/>
              </a:solidFill>
            </a:endParaRPr>
          </a:p>
        </p:txBody>
      </p:sp>
      <p:pic>
        <p:nvPicPr>
          <p:cNvPr id="7170" name="Picture 2" descr="F:\SDC1134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86" y="285728"/>
            <a:ext cx="4608512" cy="35919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F:\218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789040"/>
            <a:ext cx="4608512" cy="30440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054457"/>
      </p:ext>
    </p:extLst>
  </p:cSld>
  <p:clrMapOvr>
    <a:masterClrMapping/>
  </p:clrMapOvr>
  <p:transition advTm="12199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9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Картинки\разное\Monsters In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620688"/>
            <a:ext cx="3024336" cy="395197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714356"/>
            <a:ext cx="7992888" cy="5184576"/>
          </a:xfrm>
        </p:spPr>
        <p:txBody>
          <a:bodyPr>
            <a:normAutofit fontScale="92500" lnSpcReduction="1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64008"/>
            <a:r>
              <a:rPr lang="ru-RU" sz="3600" b="1" dirty="0">
                <a:ln/>
                <a:solidFill>
                  <a:schemeClr val="accent3"/>
                </a:solidFill>
              </a:rPr>
              <a:t>Одно слово </a:t>
            </a:r>
            <a:r>
              <a:rPr lang="en-US" sz="3600" b="1" dirty="0">
                <a:ln/>
                <a:solidFill>
                  <a:schemeClr val="accent3"/>
                </a:solidFill>
              </a:rPr>
              <a:t>«</a:t>
            </a:r>
            <a:r>
              <a:rPr lang="ru-RU" sz="3600" b="1" dirty="0">
                <a:ln/>
                <a:solidFill>
                  <a:schemeClr val="accent3"/>
                </a:solidFill>
              </a:rPr>
              <a:t>Здравствуйте!</a:t>
            </a:r>
            <a:r>
              <a:rPr lang="en-US" sz="3600" b="1" dirty="0">
                <a:ln/>
                <a:solidFill>
                  <a:schemeClr val="accent3"/>
                </a:solidFill>
              </a:rPr>
              <a:t>» </a:t>
            </a:r>
            <a:r>
              <a:rPr lang="ru-RU" sz="3600" b="1" dirty="0">
                <a:ln/>
                <a:solidFill>
                  <a:schemeClr val="accent3"/>
                </a:solidFill>
              </a:rPr>
              <a:t>заменяет целое предложение </a:t>
            </a:r>
            <a:r>
              <a:rPr lang="en-US" sz="3600" b="1" dirty="0">
                <a:ln/>
                <a:solidFill>
                  <a:schemeClr val="accent3"/>
                </a:solidFill>
              </a:rPr>
              <a:t>«</a:t>
            </a:r>
            <a:r>
              <a:rPr lang="ru-RU" sz="3600" b="1" dirty="0">
                <a:ln/>
                <a:solidFill>
                  <a:schemeClr val="accent3"/>
                </a:solidFill>
              </a:rPr>
              <a:t>Желаем здоровья!</a:t>
            </a:r>
            <a:r>
              <a:rPr lang="en-US" sz="3600" b="1" dirty="0">
                <a:ln/>
                <a:solidFill>
                  <a:schemeClr val="accent3"/>
                </a:solidFill>
              </a:rPr>
              <a:t>».</a:t>
            </a:r>
          </a:p>
          <a:p>
            <a:endParaRPr lang="en-US" sz="3600" b="1" dirty="0">
              <a:ln/>
              <a:solidFill>
                <a:schemeClr val="accent3"/>
              </a:solidFill>
            </a:endParaRPr>
          </a:p>
          <a:p>
            <a:pPr marL="64008"/>
            <a:r>
              <a:rPr lang="en-US" sz="3600" b="1" dirty="0">
                <a:ln/>
                <a:solidFill>
                  <a:schemeClr val="accent3"/>
                </a:solidFill>
              </a:rPr>
              <a:t>“</a:t>
            </a:r>
            <a:r>
              <a:rPr lang="ru-RU" sz="3600" b="1" dirty="0">
                <a:ln/>
                <a:solidFill>
                  <a:schemeClr val="accent3"/>
                </a:solidFill>
              </a:rPr>
              <a:t>Здравствуйте!” - ты скажешь человеку! </a:t>
            </a:r>
          </a:p>
          <a:p>
            <a:pPr marL="64008"/>
            <a:r>
              <a:rPr lang="en-US" sz="3600" b="1" dirty="0">
                <a:ln/>
                <a:solidFill>
                  <a:schemeClr val="accent3"/>
                </a:solidFill>
              </a:rPr>
              <a:t>“</a:t>
            </a:r>
            <a:r>
              <a:rPr lang="ru-RU" sz="3600" b="1" dirty="0">
                <a:ln/>
                <a:solidFill>
                  <a:schemeClr val="accent3"/>
                </a:solidFill>
              </a:rPr>
              <a:t>Здравствуйте!” - улыбнется он в ответ. </a:t>
            </a:r>
          </a:p>
          <a:p>
            <a:pPr marL="64008"/>
            <a:r>
              <a:rPr lang="ru-RU" sz="3600" b="1" dirty="0">
                <a:ln/>
                <a:solidFill>
                  <a:schemeClr val="accent3"/>
                </a:solidFill>
              </a:rPr>
              <a:t>И, наверное, не пойдет в аптеку, </a:t>
            </a:r>
          </a:p>
          <a:p>
            <a:pPr marL="64008"/>
            <a:r>
              <a:rPr lang="ru-RU" sz="3600" b="1" dirty="0">
                <a:ln/>
                <a:solidFill>
                  <a:schemeClr val="accent3"/>
                </a:solidFill>
              </a:rPr>
              <a:t>И, здоровым будет много лет!</a:t>
            </a:r>
          </a:p>
          <a:p>
            <a:endParaRPr lang="ru-RU" b="1" dirty="0">
              <a:ln/>
              <a:solidFill>
                <a:schemeClr val="accent3"/>
              </a:solidFill>
            </a:endParaRP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3269000"/>
      </p:ext>
    </p:extLst>
  </p:cSld>
  <p:clrMapOvr>
    <a:masterClrMapping/>
  </p:clrMapOvr>
  <p:transition advTm="6568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Documents and Settings\Геннадьевна\Рабочий стол\спорт\_DSC7496+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053549"/>
            <a:ext cx="8643966" cy="58044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260648"/>
            <a:ext cx="7772400" cy="1872208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sz="5400" i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</a:t>
            </a:r>
            <a:r>
              <a:rPr lang="ru-RU" sz="5400" i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Ты в ответе за  свою   жизнь!</a:t>
            </a:r>
            <a:r>
              <a:rPr sz="5400" i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»</a:t>
            </a:r>
            <a:endParaRPr lang="ru-RU" sz="5400" i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925752"/>
      </p:ext>
    </p:extLst>
  </p:cSld>
  <p:clrMapOvr>
    <a:masterClrMapping/>
  </p:clrMapOvr>
  <p:transition advTm="433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:\рита\катринки\пп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17214"/>
            <a:ext cx="2812569" cy="35407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рита\презентация - Я выбираю спорт как альтернативу вре привычкам\Лучший футболист мира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12" y="3725801"/>
            <a:ext cx="2505759" cy="31321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7374090" cy="1893398"/>
          </a:xfrm>
        </p:spPr>
        <p:txBody>
          <a:bodyPr/>
          <a:lstStyle/>
          <a:p>
            <a:r>
              <a:rPr lang="ru-RU" sz="7200" dirty="0"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«Мяч - вместо сигареты!»))))</a:t>
            </a:r>
            <a:endParaRPr lang="ru-RU" sz="6600" dirty="0">
              <a:solidFill>
                <a:schemeClr val="accent4">
                  <a:lumMod val="60000"/>
                  <a:lumOff val="4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5" descr="D:\рита\катринки\лььл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78" y="1857364"/>
            <a:ext cx="2009026" cy="20090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F:\Картинки\разное\Тренер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488" y="2143116"/>
            <a:ext cx="3429024" cy="43577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8735903"/>
      </p:ext>
    </p:extLst>
  </p:cSld>
  <p:clrMapOvr>
    <a:masterClrMapping/>
  </p:clrMapOvr>
  <p:transition advTm="574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Documents and Settings\Геннадьевна\Рабочий стол\спорт\день здоровья 2011\P106075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flowChartAlternateProcess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428604"/>
            <a:ext cx="8136904" cy="6213372"/>
          </a:xfrm>
        </p:spPr>
        <p:txBody>
          <a:bodyPr>
            <a:normAutofit fontScale="925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 детства необходимо работать над собой, вырабатывать в себе полезные привычки, которые помогут </a:t>
            </a:r>
            <a:endParaRPr lang="ru-RU" sz="4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добиться успеха, </a:t>
            </a:r>
            <a:endParaRPr lang="ru-RU" sz="4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достичь </a:t>
            </a:r>
            <a:r>
              <a:rPr lang="ru-RU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целей в жизни, быть счастливым. Заниматься спортом, чтобы быть здоровым и сильным.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0782469"/>
      </p:ext>
    </p:extLst>
  </p:cSld>
  <p:clrMapOvr>
    <a:masterClrMapping/>
  </p:clrMapOvr>
  <p:transition advTm="1082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Documents and Settings\Геннадьевна\Рабочий стол\спорт\день здоровья 2011\P106078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2143116"/>
            <a:ext cx="5611823" cy="42088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0"/>
            <a:ext cx="7772400" cy="2679192"/>
          </a:xfrm>
        </p:spPr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sz="6000" dirty="0">
                <a:ln/>
                <a:solidFill>
                  <a:srgbClr val="FF0000"/>
                </a:solidFill>
                <a:effectLst/>
              </a:rPr>
              <a:t>«</a:t>
            </a:r>
            <a:r>
              <a:rPr lang="ru-RU" sz="6000" dirty="0">
                <a:ln/>
                <a:solidFill>
                  <a:srgbClr val="FF0000"/>
                </a:solidFill>
                <a:effectLst/>
              </a:rPr>
              <a:t>Если хочешь быть здоров, спортом занимайся</a:t>
            </a:r>
            <a:r>
              <a:rPr lang="en-US" sz="6000" dirty="0">
                <a:ln/>
                <a:solidFill>
                  <a:srgbClr val="FF0000"/>
                </a:solidFill>
                <a:effectLst/>
              </a:rPr>
              <a:t>» </a:t>
            </a:r>
            <a:endParaRPr lang="ru-RU" dirty="0">
              <a:ln/>
              <a:solidFill>
                <a:srgbClr val="FF0000"/>
              </a:solidFill>
              <a:effectLst/>
            </a:endParaRPr>
          </a:p>
        </p:txBody>
      </p:sp>
      <p:pic>
        <p:nvPicPr>
          <p:cNvPr id="35843" name="Picture 3" descr="C:\Documents and Settings\Геннадьевна\Рабочий стол\спорт\спортривная эстафета\P107048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8496" y="3024182"/>
            <a:ext cx="4635504" cy="3833818"/>
          </a:xfrm>
          <a:prstGeom prst="rect">
            <a:avLst/>
          </a:prstGeom>
          <a:noFill/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6446254"/>
      </p:ext>
    </p:extLst>
  </p:cSld>
  <p:clrMapOvr>
    <a:masterClrMapping/>
  </p:clrMapOvr>
  <p:transition advTm="597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8" name="Picture 4" descr="C:\Documents and Settings\Геннадьевна\Рабочий стол\спорт\_DSC7454+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1514066"/>
            <a:ext cx="3122622" cy="465019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16632"/>
            <a:ext cx="7772400" cy="2562560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Здоровью — да, вредным привычкам — нет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6" name="Picture 2" descr="C:\Documents and Settings\Геннадьевна\Рабочий стол\спорт\_DSC76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29000"/>
            <a:ext cx="6019769" cy="398709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867" name="Picture 3" descr="C:\Documents and Settings\Геннадьевна\Рабочий стол\спорт\_DSC7458+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92816" y="2314188"/>
            <a:ext cx="3051184" cy="45438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1737175"/>
      </p:ext>
    </p:extLst>
  </p:cSld>
  <p:clrMapOvr>
    <a:masterClrMapping/>
  </p:clrMapOvr>
  <p:transition advTm="4633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body" idx="1"/>
          </p:nvPr>
        </p:nvSpPr>
        <p:spPr>
          <a:xfrm flipH="1">
            <a:off x="530225" y="785795"/>
            <a:ext cx="7772400" cy="285752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C000"/>
                </a:solidFill>
              </a:rPr>
              <a:t>Сделай правильный выбор! </a:t>
            </a:r>
            <a:br>
              <a:rPr lang="ru-RU" sz="3600" b="1" dirty="0" smtClean="0">
                <a:solidFill>
                  <a:srgbClr val="FFC000"/>
                </a:solidFill>
              </a:rPr>
            </a:br>
            <a:r>
              <a:rPr lang="ru-RU" sz="3600" b="1" dirty="0" smtClean="0">
                <a:solidFill>
                  <a:srgbClr val="FFC000"/>
                </a:solidFill>
              </a:rPr>
              <a:t>Откажись!</a:t>
            </a:r>
            <a:br>
              <a:rPr lang="ru-RU" sz="3600" b="1" dirty="0" smtClean="0">
                <a:solidFill>
                  <a:srgbClr val="FFC000"/>
                </a:solidFill>
              </a:rPr>
            </a:br>
            <a:r>
              <a:rPr lang="ru-RU" sz="3600" b="1" dirty="0" smtClean="0">
                <a:solidFill>
                  <a:srgbClr val="FFC000"/>
                </a:solidFill>
              </a:rPr>
              <a:t>Ты должен быть здоровым! </a:t>
            </a:r>
            <a:br>
              <a:rPr lang="ru-RU" sz="3600" b="1" dirty="0" smtClean="0">
                <a:solidFill>
                  <a:srgbClr val="FFC000"/>
                </a:solidFill>
              </a:rPr>
            </a:br>
            <a:r>
              <a:rPr lang="ru-RU" sz="3600" b="1" dirty="0" smtClean="0">
                <a:solidFill>
                  <a:srgbClr val="FFC000"/>
                </a:solidFill>
              </a:rPr>
              <a:t>Ты нужен своей стране!</a:t>
            </a:r>
            <a:endParaRPr lang="ru-RU" sz="3600" b="1" dirty="0">
              <a:solidFill>
                <a:srgbClr val="FFC000"/>
              </a:solidFill>
            </a:endParaRPr>
          </a:p>
        </p:txBody>
      </p:sp>
      <p:pic>
        <p:nvPicPr>
          <p:cNvPr id="10" name="Picture 3" descr="D:\Documents and Settings\Вика\Рабочий стол\kto kurit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3036090"/>
            <a:ext cx="2366962" cy="3550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D:\Documents and Settings\Вика\Рабочий стол\drugs durman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1068" y="4071942"/>
            <a:ext cx="5126750" cy="2521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3" descr="C:\Documents and Settings\Геннадьевна\Рабочий стол\спорт\день здоровья 2011\P10608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00108"/>
            <a:ext cx="6707206" cy="503040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260648"/>
            <a:ext cx="7772400" cy="18002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60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</a:t>
            </a:r>
            <a:r>
              <a:rPr lang="ru-RU" sz="60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Здоровье в порядке – спасибо зарядке</a:t>
            </a:r>
            <a:r>
              <a:rPr lang="en-US" sz="60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»</a:t>
            </a:r>
            <a:endParaRPr lang="ru-RU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7890" name="Picture 2" descr="C:\Documents and Settings\Геннадьевна\Рабочий стол\спорт\день здоровья 2011\P106081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98997" y="3524248"/>
            <a:ext cx="4445003" cy="33337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4985491"/>
      </p:ext>
    </p:extLst>
  </p:cSld>
  <p:clrMapOvr>
    <a:masterClrMapping/>
  </p:clrMapOvr>
  <p:transition advTm="5913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Documents and Settings\Геннадьевна\Рабочий стол\спорт\день здоровья 2011\P10608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500042"/>
            <a:ext cx="7827862" cy="3000396"/>
          </a:xfrm>
        </p:spPr>
        <p:txBody>
          <a:bodyPr/>
          <a:lstStyle/>
          <a:p>
            <a:pPr algn="ctr"/>
            <a:r>
              <a:rPr lang="en-US" sz="75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75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Мы за здоровый образ </a:t>
            </a:r>
            <a:r>
              <a:rPr lang="ru-RU" sz="75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жизни и </a:t>
            </a:r>
            <a:r>
              <a:rPr lang="ru-RU" sz="75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выбираем </a:t>
            </a:r>
            <a:r>
              <a:rPr lang="ru-RU" sz="75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спорт</a:t>
            </a:r>
            <a:r>
              <a:rPr lang="en-US" sz="75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7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436682"/>
      </p:ext>
    </p:extLst>
  </p:cSld>
  <p:clrMapOvr>
    <a:masterClrMapping/>
  </p:clrMapOvr>
  <p:transition advTm="538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рита\underconst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293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357290" y="4527112"/>
            <a:ext cx="5857917" cy="58477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200" b="1" dirty="0" smtClean="0">
                <a:ln w="50800"/>
                <a:latin typeface="Times New Roman" pitchFamily="18" charset="0"/>
                <a:cs typeface="Times New Roman" pitchFamily="18" charset="0"/>
              </a:rPr>
              <a:t>ЗАВИСИТ ОТ ВАС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5810940"/>
      </p:ext>
    </p:extLst>
  </p:cSld>
  <p:clrMapOvr>
    <a:masterClrMapping/>
  </p:clrMapOvr>
  <p:transition advTm="689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848872" cy="1872208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Какие </a:t>
            </a:r>
            <a:r>
              <a:rPr lang="ru-RU" sz="44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ассоциации у вас вызывает слово </a:t>
            </a:r>
            <a:r>
              <a:rPr lang="en-US" sz="44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</a:t>
            </a:r>
            <a:r>
              <a:rPr lang="ru-RU" sz="44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привычка</a:t>
            </a:r>
            <a:r>
              <a:rPr lang="en-US" sz="44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»?</a:t>
            </a:r>
            <a:endParaRPr lang="ru-RU" sz="4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Picture 2" descr="D:\рита\проект мировой терроризм\1938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348880"/>
            <a:ext cx="3550859" cy="42474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9052351"/>
      </p:ext>
    </p:extLst>
  </p:cSld>
  <p:clrMapOvr>
    <a:masterClrMapping/>
  </p:clrMapOvr>
  <p:transition advTm="4009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1142984"/>
            <a:ext cx="7184920" cy="5238344"/>
          </a:xfrm>
        </p:spPr>
        <p:txBody>
          <a:bodyPr>
            <a:normAutofit fontScale="92500" lnSpcReduction="1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200" b="1" dirty="0">
                <a:ln w="50800"/>
                <a:solidFill>
                  <a:schemeClr val="accent3"/>
                </a:solidFill>
              </a:rPr>
              <a:t>Привычка — действие, которое со временем становится автоматическим, неосознанным. Формирование многих привычек начинается в раннем детстве, причем большую роль играет подражание старшим. </a:t>
            </a:r>
            <a:r>
              <a:rPr lang="ru-RU" b="1" dirty="0">
                <a:ln w="50800"/>
                <a:solidFill>
                  <a:schemeClr val="accent3"/>
                </a:solidFill>
              </a:rPr>
              <a:t/>
            </a:r>
            <a:br>
              <a:rPr lang="ru-RU" b="1" dirty="0">
                <a:ln w="50800"/>
                <a:solidFill>
                  <a:schemeClr val="accent3"/>
                </a:solidFill>
              </a:rPr>
            </a:br>
            <a:endParaRPr lang="ru-RU" b="1" dirty="0">
              <a:ln w="50800"/>
              <a:solidFill>
                <a:schemeClr val="accent3"/>
              </a:solidFill>
            </a:endParaRP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0204276"/>
      </p:ext>
    </p:extLst>
  </p:cSld>
  <p:clrMapOvr>
    <a:masterClrMapping/>
  </p:clrMapOvr>
  <p:transition advTm="1625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body" idx="1"/>
          </p:nvPr>
        </p:nvSpPr>
        <p:spPr>
          <a:xfrm>
            <a:off x="500063" y="785813"/>
            <a:ext cx="7772400" cy="5643562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32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Молодежь, от которой зависит процветание нации, растворяет свои мозги и внутренние органы в наркотических порошках и суррогатных напитках.</a:t>
            </a:r>
          </a:p>
          <a:p>
            <a:pPr algn="ctr"/>
            <a:endParaRPr lang="ru-RU" sz="3200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Причины, побуждающие людей прибегать </a:t>
            </a:r>
          </a:p>
          <a:p>
            <a:pPr algn="ctr"/>
            <a:r>
              <a:rPr lang="ru-RU" sz="32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к употреблению наркотических препаратов, алкоголя, никотина могут быть разнообразными – от простого любопытства и подражания до состояния отчаяния, одиночества, безысходности.</a:t>
            </a:r>
          </a:p>
          <a:p>
            <a:endParaRPr lang="ru-RU" dirty="0"/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4289278"/>
              </p:ext>
            </p:extLst>
          </p:nvPr>
        </p:nvGraphicFramePr>
        <p:xfrm>
          <a:off x="539552" y="1916832"/>
          <a:ext cx="7777162" cy="4687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Изображение" r:id="rId4" imgW="0" imgH="0" progId="StaticMetafile">
                  <p:embed/>
                </p:oleObj>
              </mc:Choice>
              <mc:Fallback>
                <p:oleObj name="Изображение" r:id="rId4" imgW="0" imgH="0" progId="StaticMetafile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1916832"/>
                        <a:ext cx="7777162" cy="46878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476672"/>
            <a:ext cx="7772400" cy="1944216"/>
          </a:xfrm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660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    Есть полезные и   вредные привычки…</a:t>
            </a:r>
            <a:endParaRPr lang="ru-RU" sz="660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9843375"/>
      </p:ext>
    </p:extLst>
  </p:cSld>
  <p:clrMapOvr>
    <a:masterClrMapping/>
  </p:clrMapOvr>
  <p:transition advTm="516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DSC0226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8055079" cy="6041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1" y="5229200"/>
            <a:ext cx="7992271" cy="1440160"/>
          </a:xfrm>
        </p:spPr>
        <p:txBody>
          <a:bodyPr>
            <a:noAutofit/>
          </a:bodyPr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образ жизни!!!!</a:t>
            </a:r>
            <a:endParaRPr lang="ru-RU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3750" y="404664"/>
            <a:ext cx="7629001" cy="1512168"/>
          </a:xfrm>
          <a:ln>
            <a:noFill/>
          </a:ln>
        </p:spPr>
        <p:txBody>
          <a:bodyPr/>
          <a:lstStyle/>
          <a:p>
            <a:pPr algn="ctr"/>
            <a:r>
              <a:rPr lang="ru-RU" sz="800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Мы за здоровый </a:t>
            </a:r>
            <a:endParaRPr lang="ru-RU" sz="800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http://www.politexcolledg.ru/foto/_DSC7081+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500042"/>
            <a:ext cx="8556299" cy="614366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928662" y="857232"/>
            <a:ext cx="75724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МЫ за здоровый 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1538" y="6000768"/>
            <a:ext cx="70723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ОБРАЗ ЖИЗНИ!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861178"/>
      </p:ext>
    </p:extLst>
  </p:cSld>
  <p:clrMapOvr>
    <a:masterClrMapping/>
  </p:clrMapOvr>
  <p:transition advTm="466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00042"/>
            <a:ext cx="7659842" cy="5429288"/>
          </a:xfrm>
        </p:spPr>
        <p:txBody>
          <a:bodyPr/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Умение самостоятельно мыслить и принимать решения, не перекладывая собственной ответственности на других, в современной российской жизни необходимо каждому. Умение делать выбор – большое искусство, которому учатся годами</a:t>
            </a:r>
            <a:endParaRPr lang="ru-RU" sz="3600" dirty="0">
              <a:solidFill>
                <a:srgbClr val="FFC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6858000"/>
            <a:ext cx="7772400" cy="285776"/>
          </a:xfrm>
        </p:spPr>
        <p:txBody>
          <a:bodyPr>
            <a:normAutofit fontScale="70000" lnSpcReduction="20000"/>
          </a:bodyPr>
          <a:lstStyle/>
          <a:p>
            <a:endParaRPr lang="ru-RU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F:\Картинки\разное\сант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357166"/>
            <a:ext cx="3033935" cy="276959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85454" y="620688"/>
            <a:ext cx="5017297" cy="2736304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40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Вредная </a:t>
            </a:r>
            <a:r>
              <a:rPr lang="ru-RU" sz="4000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привычка, от которой страдает наша дыхательная </a:t>
            </a:r>
            <a:r>
              <a:rPr lang="ru-RU" sz="40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система</a:t>
            </a:r>
            <a:r>
              <a:rPr lang="ru-RU" sz="4000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?</a:t>
            </a:r>
          </a:p>
        </p:txBody>
      </p:sp>
      <p:pic>
        <p:nvPicPr>
          <p:cNvPr id="5" name="Picture 3" descr="F:\Картинки\картинки с надписями\папироска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356992"/>
            <a:ext cx="5544616" cy="3224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7584" y="3933056"/>
            <a:ext cx="7475168" cy="244827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13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курение</a:t>
            </a:r>
            <a:endParaRPr lang="ru-RU" sz="13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3762452"/>
      </p:ext>
    </p:extLst>
  </p:cSld>
  <p:clrMapOvr>
    <a:masterClrMapping/>
  </p:clrMapOvr>
  <p:transition advTm="360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569</TotalTime>
  <Words>1059</Words>
  <Application>Microsoft Office PowerPoint</Application>
  <PresentationFormat>Екран (4:3)</PresentationFormat>
  <Paragraphs>188</Paragraphs>
  <Slides>28</Slides>
  <Notes>27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Вбудовані сервери OLE</vt:lpstr>
      </vt:variant>
      <vt:variant>
        <vt:i4>1</vt:i4>
      </vt:variant>
      <vt:variant>
        <vt:lpstr>Заголовки слайдів</vt:lpstr>
      </vt:variant>
      <vt:variant>
        <vt:i4>28</vt:i4>
      </vt:variant>
    </vt:vector>
  </HeadingPairs>
  <TitlesOfParts>
    <vt:vector size="30" baseType="lpstr">
      <vt:lpstr>Поток</vt:lpstr>
      <vt:lpstr>Изображение</vt:lpstr>
      <vt:lpstr>Презентація PowerPoint</vt:lpstr>
      <vt:lpstr>Презентація PowerPoint</vt:lpstr>
      <vt:lpstr>    Какие ассоциации у вас вызывает слово «привычка»?</vt:lpstr>
      <vt:lpstr>Презентація PowerPoint</vt:lpstr>
      <vt:lpstr>Презентація PowerPoint</vt:lpstr>
      <vt:lpstr>     Есть полезные и   вредные привычки…</vt:lpstr>
      <vt:lpstr>Мы за здоровый </vt:lpstr>
      <vt:lpstr>        Умение самостоятельно мыслить и принимать решения, не перекладывая собственной ответственности на других, в современной российской жизни необходимо каждому. Умение делать выбор – большое искусство, которому учатся годами</vt:lpstr>
      <vt:lpstr>  Вредная привычка, от которой страдает наша дыхательная   система?</vt:lpstr>
      <vt:lpstr>Презентація PowerPoint</vt:lpstr>
      <vt:lpstr>Презентація PowerPoint</vt:lpstr>
      <vt:lpstr>Презентація PowerPoint</vt:lpstr>
      <vt:lpstr>Более вредная привычка-</vt:lpstr>
      <vt:lpstr>Презентація PowerPoint</vt:lpstr>
      <vt:lpstr>Жизнь наркомана коротка. С момента приёма первой дозы до смертельного исхода проходит не более 10 лет. </vt:lpstr>
      <vt:lpstr>Ещё несколько вредных привычек:</vt:lpstr>
      <vt:lpstr>Когда зарождается новая жизнь Задумайся дальше какой она будет. Ведь много соблазнов увидишь ты в ней, которые сразу тебя и погубят. Сигареты, мак, алкоголь,  Героин злейший твой враг, Но он победим, если ты выберешь правильный путь!</vt:lpstr>
      <vt:lpstr>Я выбираю спорт как альтернативу вредным привычкам</vt:lpstr>
      <vt:lpstr>Презентація PowerPoint</vt:lpstr>
      <vt:lpstr> «Ты в ответе за  свою   жизнь!»</vt:lpstr>
      <vt:lpstr>«Мяч - вместо сигареты!»))))</vt:lpstr>
      <vt:lpstr>Презентація PowerPoint</vt:lpstr>
      <vt:lpstr>«Если хочешь быть здоров, спортом занимайся» </vt:lpstr>
      <vt:lpstr>«Здоровью — да, вредным привычкам — нет»</vt:lpstr>
      <vt:lpstr>Презентація PowerPoint</vt:lpstr>
      <vt:lpstr>«Здоровье в порядке – спасибо зарядке»</vt:lpstr>
      <vt:lpstr>«Мы за здоровый образ жизни и выбираем спорт»</vt:lpstr>
      <vt:lpstr>Презентація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</dc:creator>
  <cp:lastModifiedBy>LEGION</cp:lastModifiedBy>
  <cp:revision>66</cp:revision>
  <dcterms:created xsi:type="dcterms:W3CDTF">2010-12-06T11:42:17Z</dcterms:created>
  <dcterms:modified xsi:type="dcterms:W3CDTF">2015-05-12T08:46:14Z</dcterms:modified>
</cp:coreProperties>
</file>